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11144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PDK3tSvqOKv1h2kuPYlZhEOeX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6"/>
          <p:cNvSpPr txBox="1"/>
          <p:nvPr>
            <p:ph type="ctrTitle"/>
          </p:nvPr>
        </p:nvSpPr>
        <p:spPr>
          <a:xfrm>
            <a:off x="301611" y="449070"/>
            <a:ext cx="113608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" name="Google Shape;12;p3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/>
          <p:nvPr/>
        </p:nvSpPr>
        <p:spPr>
          <a:xfrm>
            <a:off x="0" y="908759"/>
            <a:ext cx="12192000" cy="6382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8"/>
          <p:cNvSpPr txBox="1"/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17.jp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53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53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hyperlink" Target="https://doi.org/10.1109/TKDE.2021.3112126" TargetMode="External"/><Relationship Id="rId11" Type="http://schemas.openxmlformats.org/officeDocument/2006/relationships/image" Target="../media/image55.png"/><Relationship Id="rId10" Type="http://schemas.openxmlformats.org/officeDocument/2006/relationships/hyperlink" Target="https://doi.org/10.14778/3538598.3538602" TargetMode="External"/><Relationship Id="rId13" Type="http://schemas.openxmlformats.org/officeDocument/2006/relationships/hyperlink" Target="https://doi.org/10.1109/ICDEW61823.2024.00018" TargetMode="External"/><Relationship Id="rId12" Type="http://schemas.openxmlformats.org/officeDocument/2006/relationships/hyperlink" Target="https://doi.org/10.1109/ICDEW61823.2024.000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5" Type="http://schemas.openxmlformats.org/officeDocument/2006/relationships/hyperlink" Target="https://doi.org/10.1145/3444690" TargetMode="External"/><Relationship Id="rId14" Type="http://schemas.openxmlformats.org/officeDocument/2006/relationships/hyperlink" Target="https://doi.org/10.1145/3444690" TargetMode="External"/><Relationship Id="rId17" Type="http://schemas.openxmlformats.org/officeDocument/2006/relationships/hyperlink" Target="https://doi.org/10.14778/3551793.3551830" TargetMode="External"/><Relationship Id="rId16" Type="http://schemas.openxmlformats.org/officeDocument/2006/relationships/hyperlink" Target="https://doi.org/10.1145/3534678.3539339" TargetMode="External"/><Relationship Id="rId5" Type="http://schemas.openxmlformats.org/officeDocument/2006/relationships/image" Target="../media/image52.png"/><Relationship Id="rId19" Type="http://schemas.openxmlformats.org/officeDocument/2006/relationships/image" Target="../media/image56.png"/><Relationship Id="rId6" Type="http://schemas.openxmlformats.org/officeDocument/2006/relationships/image" Target="../media/image63.png"/><Relationship Id="rId18" Type="http://schemas.openxmlformats.org/officeDocument/2006/relationships/hyperlink" Target="https://doi.org/10.1007/s10618-023-00988-8" TargetMode="External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8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42.png"/><Relationship Id="rId14" Type="http://schemas.openxmlformats.org/officeDocument/2006/relationships/image" Target="../media/image2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ctrTitle"/>
          </p:nvPr>
        </p:nvSpPr>
        <p:spPr>
          <a:xfrm>
            <a:off x="1473616" y="692100"/>
            <a:ext cx="9244768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de-DE" sz="4000">
                <a:latin typeface="Arial"/>
                <a:ea typeface="Arial"/>
                <a:cs typeface="Arial"/>
                <a:sym typeface="Arial"/>
              </a:rPr>
              <a:t>Detecting Subsequence Anomalies in Time Series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 txBox="1"/>
          <p:nvPr>
            <p:ph idx="1" type="subTitle"/>
          </p:nvPr>
        </p:nvSpPr>
        <p:spPr>
          <a:xfrm>
            <a:off x="1594959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Schmidl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sebastian.schmidl@hpi.de</a:t>
            </a:r>
            <a:endParaRPr/>
          </a:p>
        </p:txBody>
      </p:sp>
      <p:sp>
        <p:nvSpPr>
          <p:cNvPr id="25" name="Google Shape;25;p1"/>
          <p:cNvSpPr txBox="1"/>
          <p:nvPr>
            <p:ph idx="2" type="subTitle"/>
          </p:nvPr>
        </p:nvSpPr>
        <p:spPr>
          <a:xfrm>
            <a:off x="1594959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Hasso Plattner Institute (HPI)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Potsdam, Germany</a:t>
            </a:r>
            <a:endParaRPr/>
          </a:p>
        </p:txBody>
      </p:sp>
      <p:sp>
        <p:nvSpPr>
          <p:cNvPr id="26" name="Google Shape;26;p1"/>
          <p:cNvSpPr txBox="1"/>
          <p:nvPr/>
        </p:nvSpPr>
        <p:spPr>
          <a:xfrm>
            <a:off x="7090924" y="0"/>
            <a:ext cx="51010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ECML/PKDD 2024 Tutorial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Introduction to Machine Learning from Time Series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5041166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Phillip Wenig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phillip.wenig@hpi.de</a:t>
            </a:r>
            <a:endParaRPr/>
          </a:p>
        </p:txBody>
      </p:sp>
      <p:sp>
        <p:nvSpPr>
          <p:cNvPr id="28" name="Google Shape;28;p1"/>
          <p:cNvSpPr txBox="1"/>
          <p:nvPr/>
        </p:nvSpPr>
        <p:spPr>
          <a:xfrm>
            <a:off x="8487373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Philllipps-University of Marburg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Germany</a:t>
            </a:r>
            <a:endParaRPr/>
          </a:p>
        </p:txBody>
      </p:sp>
      <p:sp>
        <p:nvSpPr>
          <p:cNvPr id="29" name="Google Shape;29;p1"/>
          <p:cNvSpPr txBox="1"/>
          <p:nvPr/>
        </p:nvSpPr>
        <p:spPr>
          <a:xfrm>
            <a:off x="8487372" y="447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Thorsten Papenbrock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papenbrock@uni-marburg.de</a:t>
            </a:r>
            <a:endParaRPr/>
          </a:p>
        </p:txBody>
      </p:sp>
      <p:sp>
        <p:nvSpPr>
          <p:cNvPr id="30" name="Google Shape;30;p1"/>
          <p:cNvSpPr txBox="1"/>
          <p:nvPr/>
        </p:nvSpPr>
        <p:spPr>
          <a:xfrm>
            <a:off x="5041166" y="5649844"/>
            <a:ext cx="3163855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Hasso Plattner Institute (HPI)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Potsdam, Germany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92" y="286354"/>
            <a:ext cx="2715325" cy="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90" y="292387"/>
            <a:ext cx="1702800" cy="965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black hoodie&#10;&#10;Description automatically generated" id="33" name="Google Shape;33;p1"/>
          <p:cNvPicPr preferRelativeResize="0"/>
          <p:nvPr/>
        </p:nvPicPr>
        <p:blipFill rotWithShape="1">
          <a:blip r:embed="rId5">
            <a:alphaModFix/>
          </a:blip>
          <a:srcRect b="0" l="11333" r="11334" t="0"/>
          <a:stretch/>
        </p:blipFill>
        <p:spPr>
          <a:xfrm>
            <a:off x="385590" y="4410139"/>
            <a:ext cx="1197572" cy="119631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18944" y="2630714"/>
            <a:ext cx="1172515" cy="882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163" name="Google Shape;163;p10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171" name="Google Shape;171;p11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/>
          <p:nvPr/>
        </p:nvSpPr>
        <p:spPr>
          <a:xfrm>
            <a:off x="1336747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2540324" y="11603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5262149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1853097" y="3568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2108918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4398273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2108918" y="3949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7222071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1"/>
          <p:cNvCxnSpPr>
            <a:stCxn id="175" idx="0"/>
            <a:endCxn id="172" idx="0"/>
          </p:cNvCxnSpPr>
          <p:nvPr/>
        </p:nvCxnSpPr>
        <p:spPr>
          <a:xfrm rot="10800000">
            <a:off x="1457168" y="1160337"/>
            <a:ext cx="535500" cy="2407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81" name="Google Shape;181;p11"/>
          <p:cNvCxnSpPr>
            <a:stCxn id="176" idx="0"/>
            <a:endCxn id="173" idx="0"/>
          </p:cNvCxnSpPr>
          <p:nvPr/>
        </p:nvCxnSpPr>
        <p:spPr>
          <a:xfrm flipH="1" rot="10800000">
            <a:off x="2248489" y="1160176"/>
            <a:ext cx="4125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82" name="Google Shape;182;p11"/>
          <p:cNvCxnSpPr>
            <a:stCxn id="177" idx="0"/>
            <a:endCxn id="174" idx="0"/>
          </p:cNvCxnSpPr>
          <p:nvPr/>
        </p:nvCxnSpPr>
        <p:spPr>
          <a:xfrm flipH="1" rot="10800000">
            <a:off x="4537844" y="1160176"/>
            <a:ext cx="8448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83" name="Google Shape;183;p11"/>
          <p:cNvCxnSpPr>
            <a:stCxn id="178" idx="0"/>
            <a:endCxn id="179" idx="0"/>
          </p:cNvCxnSpPr>
          <p:nvPr/>
        </p:nvCxnSpPr>
        <p:spPr>
          <a:xfrm flipH="1" rot="10800000">
            <a:off x="2248488" y="1160337"/>
            <a:ext cx="5094000" cy="2788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84" name="Google Shape;184;p11"/>
          <p:cNvSpPr txBox="1"/>
          <p:nvPr/>
        </p:nvSpPr>
        <p:spPr>
          <a:xfrm>
            <a:off x="8018804" y="1787816"/>
            <a:ext cx="6485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 rot="-3845020">
            <a:off x="-586840" y="2132809"/>
            <a:ext cx="24742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4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Subsequence of length m</a:t>
            </a:r>
            <a:endParaRPr/>
          </a:p>
        </p:txBody>
      </p:sp>
      <p:cxnSp>
        <p:nvCxnSpPr>
          <p:cNvPr id="186" name="Google Shape;186;p11"/>
          <p:cNvCxnSpPr>
            <a:stCxn id="185" idx="2"/>
            <a:endCxn id="172" idx="1"/>
          </p:cNvCxnSpPr>
          <p:nvPr/>
        </p:nvCxnSpPr>
        <p:spPr>
          <a:xfrm flipH="1" rot="10800000">
            <a:off x="788673" y="2070756"/>
            <a:ext cx="548100" cy="2832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87" name="Google Shape;187;p1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194" name="Google Shape;194;p12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/>
          <p:nvPr/>
        </p:nvSpPr>
        <p:spPr>
          <a:xfrm>
            <a:off x="1336747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2540324" y="11603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5262149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1853097" y="3568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2108918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4398273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2108918" y="3949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7222071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2"/>
          <p:cNvCxnSpPr>
            <a:stCxn id="198" idx="0"/>
            <a:endCxn id="195" idx="0"/>
          </p:cNvCxnSpPr>
          <p:nvPr/>
        </p:nvCxnSpPr>
        <p:spPr>
          <a:xfrm rot="10800000">
            <a:off x="1457168" y="1160337"/>
            <a:ext cx="535500" cy="2407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04" name="Google Shape;204;p12"/>
          <p:cNvCxnSpPr>
            <a:stCxn id="199" idx="0"/>
            <a:endCxn id="196" idx="0"/>
          </p:cNvCxnSpPr>
          <p:nvPr/>
        </p:nvCxnSpPr>
        <p:spPr>
          <a:xfrm flipH="1" rot="10800000">
            <a:off x="2248489" y="1160176"/>
            <a:ext cx="4125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05" name="Google Shape;205;p12"/>
          <p:cNvCxnSpPr>
            <a:stCxn id="200" idx="0"/>
            <a:endCxn id="197" idx="0"/>
          </p:cNvCxnSpPr>
          <p:nvPr/>
        </p:nvCxnSpPr>
        <p:spPr>
          <a:xfrm flipH="1" rot="10800000">
            <a:off x="4537844" y="1160176"/>
            <a:ext cx="8448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06" name="Google Shape;206;p12"/>
          <p:cNvCxnSpPr>
            <a:stCxn id="201" idx="0"/>
            <a:endCxn id="202" idx="0"/>
          </p:cNvCxnSpPr>
          <p:nvPr/>
        </p:nvCxnSpPr>
        <p:spPr>
          <a:xfrm flipH="1" rot="10800000">
            <a:off x="2248488" y="1160337"/>
            <a:ext cx="5094000" cy="2788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07" name="Google Shape;207;p12"/>
          <p:cNvCxnSpPr/>
          <p:nvPr/>
        </p:nvCxnSpPr>
        <p:spPr>
          <a:xfrm>
            <a:off x="2449440" y="3482853"/>
            <a:ext cx="1887452" cy="1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08" name="Google Shape;208;p12"/>
          <p:cNvCxnSpPr>
            <a:stCxn id="198" idx="0"/>
            <a:endCxn id="199" idx="0"/>
          </p:cNvCxnSpPr>
          <p:nvPr/>
        </p:nvCxnSpPr>
        <p:spPr>
          <a:xfrm flipH="1" rot="10800000">
            <a:off x="1992668" y="3326937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09" name="Google Shape;209;p12"/>
          <p:cNvCxnSpPr>
            <a:stCxn id="198" idx="0"/>
            <a:endCxn id="201" idx="0"/>
          </p:cNvCxnSpPr>
          <p:nvPr/>
        </p:nvCxnSpPr>
        <p:spPr>
          <a:xfrm>
            <a:off x="1992668" y="3568137"/>
            <a:ext cx="255900" cy="38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10" name="Google Shape;210;p12"/>
          <p:cNvCxnSpPr>
            <a:stCxn id="199" idx="0"/>
            <a:endCxn id="198" idx="0"/>
          </p:cNvCxnSpPr>
          <p:nvPr/>
        </p:nvCxnSpPr>
        <p:spPr>
          <a:xfrm flipH="1">
            <a:off x="1992589" y="3327076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11" name="Google Shape;211;p12"/>
          <p:cNvSpPr txBox="1"/>
          <p:nvPr/>
        </p:nvSpPr>
        <p:spPr>
          <a:xfrm>
            <a:off x="8018804" y="1787816"/>
            <a:ext cx="6485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12" name="Google Shape;212;p12"/>
          <p:cNvSpPr txBox="1"/>
          <p:nvPr/>
        </p:nvSpPr>
        <p:spPr>
          <a:xfrm>
            <a:off x="2693871" y="3137837"/>
            <a:ext cx="130901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closest neighbor</a:t>
            </a:r>
            <a:endParaRPr/>
          </a:p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4" name="Google Shape;214;p12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220" name="Google Shape;220;p13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/>
          <p:nvPr/>
        </p:nvSpPr>
        <p:spPr>
          <a:xfrm>
            <a:off x="1336747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2540324" y="11603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5262149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1853097" y="3568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2108918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4398273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2108918" y="3949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7222071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13"/>
          <p:cNvCxnSpPr>
            <a:stCxn id="224" idx="0"/>
            <a:endCxn id="221" idx="0"/>
          </p:cNvCxnSpPr>
          <p:nvPr/>
        </p:nvCxnSpPr>
        <p:spPr>
          <a:xfrm rot="10800000">
            <a:off x="1457168" y="1160337"/>
            <a:ext cx="535500" cy="2407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30" name="Google Shape;230;p13"/>
          <p:cNvCxnSpPr>
            <a:stCxn id="225" idx="0"/>
            <a:endCxn id="222" idx="0"/>
          </p:cNvCxnSpPr>
          <p:nvPr/>
        </p:nvCxnSpPr>
        <p:spPr>
          <a:xfrm flipH="1" rot="10800000">
            <a:off x="2248489" y="1160176"/>
            <a:ext cx="4125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31" name="Google Shape;231;p13"/>
          <p:cNvCxnSpPr>
            <a:stCxn id="226" idx="0"/>
            <a:endCxn id="223" idx="0"/>
          </p:cNvCxnSpPr>
          <p:nvPr/>
        </p:nvCxnSpPr>
        <p:spPr>
          <a:xfrm flipH="1" rot="10800000">
            <a:off x="4537844" y="1160176"/>
            <a:ext cx="8448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>
            <a:stCxn id="227" idx="0"/>
            <a:endCxn id="228" idx="0"/>
          </p:cNvCxnSpPr>
          <p:nvPr/>
        </p:nvCxnSpPr>
        <p:spPr>
          <a:xfrm flipH="1" rot="10800000">
            <a:off x="2248488" y="1160337"/>
            <a:ext cx="5094000" cy="2788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2449440" y="3482853"/>
            <a:ext cx="1887452" cy="1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34" name="Google Shape;234;p13"/>
          <p:cNvCxnSpPr>
            <a:stCxn id="224" idx="0"/>
            <a:endCxn id="225" idx="0"/>
          </p:cNvCxnSpPr>
          <p:nvPr/>
        </p:nvCxnSpPr>
        <p:spPr>
          <a:xfrm flipH="1" rot="10800000">
            <a:off x="1992668" y="3326937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35" name="Google Shape;235;p13"/>
          <p:cNvCxnSpPr>
            <a:stCxn id="224" idx="0"/>
            <a:endCxn id="227" idx="0"/>
          </p:cNvCxnSpPr>
          <p:nvPr/>
        </p:nvCxnSpPr>
        <p:spPr>
          <a:xfrm>
            <a:off x="1992668" y="3568137"/>
            <a:ext cx="255900" cy="38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36" name="Google Shape;236;p13"/>
          <p:cNvCxnSpPr>
            <a:stCxn id="225" idx="0"/>
            <a:endCxn id="224" idx="0"/>
          </p:cNvCxnSpPr>
          <p:nvPr/>
        </p:nvCxnSpPr>
        <p:spPr>
          <a:xfrm flipH="1">
            <a:off x="1992589" y="3327076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37" name="Google Shape;237;p13"/>
          <p:cNvSpPr/>
          <p:nvPr/>
        </p:nvSpPr>
        <p:spPr>
          <a:xfrm>
            <a:off x="1336747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2540324" y="42845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3"/>
          <p:cNvSpPr/>
          <p:nvPr/>
        </p:nvSpPr>
        <p:spPr>
          <a:xfrm>
            <a:off x="5262149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7222071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13"/>
          <p:cNvCxnSpPr>
            <a:stCxn id="224" idx="0"/>
            <a:endCxn id="237" idx="0"/>
          </p:cNvCxnSpPr>
          <p:nvPr/>
        </p:nvCxnSpPr>
        <p:spPr>
          <a:xfrm flipH="1">
            <a:off x="1457168" y="3568137"/>
            <a:ext cx="535500" cy="7164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42" name="Google Shape;242;p13"/>
          <p:cNvCxnSpPr>
            <a:stCxn id="225" idx="0"/>
            <a:endCxn id="238" idx="0"/>
          </p:cNvCxnSpPr>
          <p:nvPr/>
        </p:nvCxnSpPr>
        <p:spPr>
          <a:xfrm>
            <a:off x="2248489" y="3327076"/>
            <a:ext cx="412500" cy="9573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43" name="Google Shape;243;p13"/>
          <p:cNvCxnSpPr>
            <a:stCxn id="226" idx="0"/>
            <a:endCxn id="239" idx="0"/>
          </p:cNvCxnSpPr>
          <p:nvPr/>
        </p:nvCxnSpPr>
        <p:spPr>
          <a:xfrm>
            <a:off x="4537844" y="3327076"/>
            <a:ext cx="844800" cy="9573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44" name="Google Shape;244;p13"/>
          <p:cNvCxnSpPr>
            <a:stCxn id="227" idx="0"/>
            <a:endCxn id="240" idx="0"/>
          </p:cNvCxnSpPr>
          <p:nvPr/>
        </p:nvCxnSpPr>
        <p:spPr>
          <a:xfrm>
            <a:off x="2248488" y="3949137"/>
            <a:ext cx="5094000" cy="3354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45" name="Google Shape;245;p13"/>
          <p:cNvSpPr txBox="1"/>
          <p:nvPr/>
        </p:nvSpPr>
        <p:spPr>
          <a:xfrm>
            <a:off x="8018804" y="1787816"/>
            <a:ext cx="6485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46" name="Google Shape;246;p13"/>
          <p:cNvSpPr txBox="1"/>
          <p:nvPr/>
        </p:nvSpPr>
        <p:spPr>
          <a:xfrm>
            <a:off x="2693871" y="3137837"/>
            <a:ext cx="130901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closest neighbor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8716861" y="4016888"/>
            <a:ext cx="219066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to closest neighbor</a:t>
            </a:r>
            <a:endParaRPr/>
          </a:p>
        </p:txBody>
      </p:sp>
      <p:sp>
        <p:nvSpPr>
          <p:cNvPr id="248" name="Google Shape;248;p1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plot (1).png" id="255" name="Google Shape;255;p14"/>
          <p:cNvPicPr preferRelativeResize="0"/>
          <p:nvPr/>
        </p:nvPicPr>
        <p:blipFill rotWithShape="1">
          <a:blip r:embed="rId3">
            <a:alphaModFix/>
          </a:blip>
          <a:srcRect b="5943" l="0" r="3308" t="10763"/>
          <a:stretch/>
        </p:blipFill>
        <p:spPr>
          <a:xfrm>
            <a:off x="917773" y="1117145"/>
            <a:ext cx="10356266" cy="21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1336747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2540324" y="11603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5262149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1853097" y="3568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2108918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4398273" y="3327076"/>
            <a:ext cx="279141" cy="279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2108918" y="3949137"/>
            <a:ext cx="279141" cy="2791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7222071" y="11603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4"/>
          <p:cNvCxnSpPr>
            <a:stCxn id="259" idx="0"/>
            <a:endCxn id="256" idx="0"/>
          </p:cNvCxnSpPr>
          <p:nvPr/>
        </p:nvCxnSpPr>
        <p:spPr>
          <a:xfrm rot="10800000">
            <a:off x="1457168" y="1160337"/>
            <a:ext cx="535500" cy="2407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65" name="Google Shape;265;p14"/>
          <p:cNvCxnSpPr>
            <a:stCxn id="260" idx="0"/>
            <a:endCxn id="257" idx="0"/>
          </p:cNvCxnSpPr>
          <p:nvPr/>
        </p:nvCxnSpPr>
        <p:spPr>
          <a:xfrm flipH="1" rot="10800000">
            <a:off x="2248489" y="1160176"/>
            <a:ext cx="4125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66" name="Google Shape;266;p14"/>
          <p:cNvCxnSpPr>
            <a:stCxn id="261" idx="0"/>
            <a:endCxn id="258" idx="0"/>
          </p:cNvCxnSpPr>
          <p:nvPr/>
        </p:nvCxnSpPr>
        <p:spPr>
          <a:xfrm flipH="1" rot="10800000">
            <a:off x="4537844" y="1160176"/>
            <a:ext cx="844800" cy="21669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67" name="Google Shape;267;p14"/>
          <p:cNvCxnSpPr>
            <a:stCxn id="262" idx="0"/>
            <a:endCxn id="263" idx="0"/>
          </p:cNvCxnSpPr>
          <p:nvPr/>
        </p:nvCxnSpPr>
        <p:spPr>
          <a:xfrm flipH="1" rot="10800000">
            <a:off x="2248488" y="1160337"/>
            <a:ext cx="5094000" cy="27888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2449440" y="3482853"/>
            <a:ext cx="1887452" cy="1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69" name="Google Shape;269;p14"/>
          <p:cNvCxnSpPr>
            <a:stCxn id="259" idx="0"/>
            <a:endCxn id="260" idx="0"/>
          </p:cNvCxnSpPr>
          <p:nvPr/>
        </p:nvCxnSpPr>
        <p:spPr>
          <a:xfrm flipH="1" rot="10800000">
            <a:off x="1992668" y="3326937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70" name="Google Shape;270;p14"/>
          <p:cNvCxnSpPr>
            <a:stCxn id="259" idx="0"/>
            <a:endCxn id="262" idx="0"/>
          </p:cNvCxnSpPr>
          <p:nvPr/>
        </p:nvCxnSpPr>
        <p:spPr>
          <a:xfrm>
            <a:off x="1992668" y="3568137"/>
            <a:ext cx="255900" cy="38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pic>
        <p:nvPicPr>
          <p:cNvPr descr="newplot (9).png" id="271" name="Google Shape;271;p14"/>
          <p:cNvPicPr preferRelativeResize="0"/>
          <p:nvPr/>
        </p:nvPicPr>
        <p:blipFill rotWithShape="1">
          <a:blip r:embed="rId4">
            <a:alphaModFix/>
          </a:blip>
          <a:srcRect b="6419" l="0" r="4599" t="11072"/>
          <a:stretch/>
        </p:blipFill>
        <p:spPr>
          <a:xfrm>
            <a:off x="917773" y="4281063"/>
            <a:ext cx="10356294" cy="2086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14"/>
          <p:cNvCxnSpPr>
            <a:stCxn id="260" idx="0"/>
            <a:endCxn id="259" idx="0"/>
          </p:cNvCxnSpPr>
          <p:nvPr/>
        </p:nvCxnSpPr>
        <p:spPr>
          <a:xfrm flipH="1">
            <a:off x="1992589" y="3327076"/>
            <a:ext cx="255900" cy="241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73" name="Google Shape;273;p14"/>
          <p:cNvSpPr/>
          <p:nvPr/>
        </p:nvSpPr>
        <p:spPr>
          <a:xfrm>
            <a:off x="1336747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2540324" y="4284515"/>
            <a:ext cx="241040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5262149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7222071" y="4284515"/>
            <a:ext cx="241041" cy="182078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4"/>
          <p:cNvCxnSpPr>
            <a:stCxn id="259" idx="0"/>
            <a:endCxn id="273" idx="0"/>
          </p:cNvCxnSpPr>
          <p:nvPr/>
        </p:nvCxnSpPr>
        <p:spPr>
          <a:xfrm flipH="1">
            <a:off x="1457168" y="3568137"/>
            <a:ext cx="535500" cy="7164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78" name="Google Shape;278;p14"/>
          <p:cNvCxnSpPr>
            <a:stCxn id="260" idx="0"/>
            <a:endCxn id="274" idx="0"/>
          </p:cNvCxnSpPr>
          <p:nvPr/>
        </p:nvCxnSpPr>
        <p:spPr>
          <a:xfrm>
            <a:off x="2248489" y="3327076"/>
            <a:ext cx="412500" cy="9573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79" name="Google Shape;279;p14"/>
          <p:cNvCxnSpPr>
            <a:stCxn id="261" idx="0"/>
            <a:endCxn id="275" idx="0"/>
          </p:cNvCxnSpPr>
          <p:nvPr/>
        </p:nvCxnSpPr>
        <p:spPr>
          <a:xfrm>
            <a:off x="4537844" y="3327076"/>
            <a:ext cx="844800" cy="9573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280" name="Google Shape;280;p14"/>
          <p:cNvCxnSpPr>
            <a:stCxn id="262" idx="0"/>
            <a:endCxn id="276" idx="0"/>
          </p:cNvCxnSpPr>
          <p:nvPr/>
        </p:nvCxnSpPr>
        <p:spPr>
          <a:xfrm>
            <a:off x="2248488" y="3949137"/>
            <a:ext cx="5094000" cy="335400"/>
          </a:xfrm>
          <a:prstGeom prst="straightConnector1">
            <a:avLst/>
          </a:prstGeom>
          <a:noFill/>
          <a:ln cap="flat" cmpd="sng" w="12700">
            <a:solidFill>
              <a:srgbClr val="A7A7A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81" name="Google Shape;281;p14"/>
          <p:cNvSpPr txBox="1"/>
          <p:nvPr/>
        </p:nvSpPr>
        <p:spPr>
          <a:xfrm>
            <a:off x="8018804" y="1787816"/>
            <a:ext cx="6485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2693871" y="3137837"/>
            <a:ext cx="130901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closest neighbor</a:t>
            </a:r>
            <a:endParaRPr/>
          </a:p>
        </p:txBody>
      </p:sp>
      <p:sp>
        <p:nvSpPr>
          <p:cNvPr id="283" name="Google Shape;283;p1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Partitions points or subsequences randomly in trees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Tries to isolate individual samples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score =</a:t>
            </a:r>
            <a:br>
              <a:rPr lang="de-DE">
                <a:latin typeface="Arial"/>
                <a:ea typeface="Arial"/>
                <a:cs typeface="Arial"/>
                <a:sym typeface="Arial"/>
              </a:rPr>
            </a:br>
            <a:r>
              <a:rPr lang="de-DE">
                <a:latin typeface="Arial"/>
                <a:ea typeface="Arial"/>
                <a:cs typeface="Arial"/>
                <a:sym typeface="Arial"/>
              </a:rPr>
              <a:t>average reciprocal path between the roots and the sample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unsupervised</a:t>
            </a:r>
            <a:endParaRPr/>
          </a:p>
        </p:txBody>
      </p:sp>
      <p:sp>
        <p:nvSpPr>
          <p:cNvPr id="290" name="Google Shape;290;p1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426085" y="1628691"/>
            <a:ext cx="1253453" cy="125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576775" y="2066317"/>
            <a:ext cx="1253453" cy="125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629379" y="2724852"/>
            <a:ext cx="1253453" cy="125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623725" y="3312793"/>
            <a:ext cx="1253453" cy="12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54998"/>
            <a:ext cx="1097280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4" name="Google Shape;304;p16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933450"/>
            <a:ext cx="11144250" cy="54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1069285"/>
            <a:ext cx="106489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2" name="Google Shape;322;p18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23" name="Google Shape;323;p18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93085"/>
            <a:ext cx="10972800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1" name="Google Shape;331;p19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32" name="Google Shape;332;p19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495073" y="1451289"/>
            <a:ext cx="310002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de-DE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„</a:t>
            </a:r>
            <a:endParaRPr/>
          </a:p>
          <a:p>
            <a:pPr indent="0" lvl="0" marL="18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 anomaly is a point or a sequence of points that deviate w.r.t. some measure or model from the regular patterns of the time series.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de-DE" sz="3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3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8495072" y="3851946"/>
            <a:ext cx="355927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 this tutorial: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potentially undesired rare point or rare sequence of points of a given length.</a:t>
            </a:r>
            <a:endParaRPr/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 b="0" l="0" r="41" t="0"/>
          <a:stretch/>
        </p:blipFill>
        <p:spPr>
          <a:xfrm>
            <a:off x="9834" y="1779371"/>
            <a:ext cx="8458892" cy="33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127819" y="3382297"/>
            <a:ext cx="3559277" cy="4696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5029574" y="5479039"/>
            <a:ext cx="28793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Anomalous: High Score</a:t>
            </a:r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235974" y="5479039"/>
            <a:ext cx="23647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Normal: Low Score</a:t>
            </a:r>
            <a:endParaRPr/>
          </a:p>
        </p:txBody>
      </p:sp>
      <p:cxnSp>
        <p:nvCxnSpPr>
          <p:cNvPr id="47" name="Google Shape;47;p2"/>
          <p:cNvCxnSpPr>
            <a:stCxn id="46" idx="3"/>
          </p:cNvCxnSpPr>
          <p:nvPr/>
        </p:nvCxnSpPr>
        <p:spPr>
          <a:xfrm flipH="1" rot="10800000">
            <a:off x="2600724" y="4974994"/>
            <a:ext cx="879900" cy="704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" name="Google Shape;48;p2"/>
          <p:cNvCxnSpPr>
            <a:stCxn id="45" idx="1"/>
          </p:cNvCxnSpPr>
          <p:nvPr/>
        </p:nvCxnSpPr>
        <p:spPr>
          <a:xfrm rot="10800000">
            <a:off x="4434374" y="4373494"/>
            <a:ext cx="595200" cy="130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0" y="6479972"/>
            <a:ext cx="7033846" cy="378028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38" name="Google Shape;3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7" y="1169298"/>
            <a:ext cx="111347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0" name="Google Shape;340;p20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</p:txBody>
      </p:sp>
      <p:pic>
        <p:nvPicPr>
          <p:cNvPr id="347" name="Google Shape;3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1114425"/>
            <a:ext cx="11106150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 txBox="1"/>
          <p:nvPr/>
        </p:nvSpPr>
        <p:spPr>
          <a:xfrm>
            <a:off x="6163303" y="6400800"/>
            <a:ext cx="341978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Screenshot from Boniol et al. Time-Series Anomaly Detection: Overview and New Trends. VLDB 2024</a:t>
            </a:r>
            <a:endParaRPr/>
          </a:p>
        </p:txBody>
      </p:sp>
      <p:sp>
        <p:nvSpPr>
          <p:cNvPr id="349" name="Google Shape;349;p2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-1" y="6410188"/>
            <a:ext cx="6163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Fei Tony Liu, Kai Ming Ting, and Zhi-Hua Zhou. 2008. Isolation Forest. In Proceedings of the International Conference on Data Mining (ICDM), 413–422. doi: 10.1109/ICDM.2008.17.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Forecasting-based: LSTM-AD</a:t>
            </a:r>
            <a:endParaRPr/>
          </a:p>
        </p:txBody>
      </p:sp>
      <p:sp>
        <p:nvSpPr>
          <p:cNvPr id="356" name="Google Shape;356;p2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Benchmarks &amp; Datasets</a:t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442909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Real-world and synthetic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 scoring mechanism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domains</a:t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3335380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HEX/UCR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250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Manually checked labels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1 annotated anomaly per time series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domains</a:t>
            </a: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6227851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TSB-UAD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2.000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filtering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Proposes data transformations to introduce new anomalies in existing time series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time series generated from classification datasets</a:t>
            </a: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9120321" y="1158326"/>
            <a:ext cx="2736000" cy="48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100000">
                <a:srgbClr val="D8D8D8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0" lIns="36000" spcFirstLastPara="1" rIns="36000" wrap="square" tIns="72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976 time series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time series with contamination &lt;0.1, at least one method above 0.8 ROC-AUC and at least one anomaly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Synthetic time series generator GutenTAG for parameter tuning</a:t>
            </a:r>
            <a:endParaRPr/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917" y="1429579"/>
            <a:ext cx="1727942" cy="3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66" y="1268178"/>
            <a:ext cx="1107509" cy="110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059" y="1260572"/>
            <a:ext cx="667583" cy="67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6927" y="1260572"/>
            <a:ext cx="712906" cy="670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23"/>
          <p:cNvCxnSpPr/>
          <p:nvPr/>
        </p:nvCxnSpPr>
        <p:spPr>
          <a:xfrm>
            <a:off x="562282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23"/>
          <p:cNvCxnSpPr/>
          <p:nvPr/>
        </p:nvCxnSpPr>
        <p:spPr>
          <a:xfrm>
            <a:off x="3457774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23"/>
          <p:cNvCxnSpPr/>
          <p:nvPr/>
        </p:nvCxnSpPr>
        <p:spPr>
          <a:xfrm>
            <a:off x="6350244" y="2370731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23"/>
          <p:cNvCxnSpPr/>
          <p:nvPr/>
        </p:nvCxnSpPr>
        <p:spPr>
          <a:xfrm>
            <a:off x="9242714" y="2371726"/>
            <a:ext cx="2491212" cy="0"/>
          </a:xfrm>
          <a:prstGeom prst="straightConnector1">
            <a:avLst/>
          </a:prstGeom>
          <a:noFill/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2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Benchmarks &amp; Datasets</a:t>
            </a:r>
            <a:endParaRPr/>
          </a:p>
        </p:txBody>
      </p:sp>
      <p:sp>
        <p:nvSpPr>
          <p:cNvPr id="380" name="Google Shape;380;p24"/>
          <p:cNvSpPr txBox="1"/>
          <p:nvPr>
            <p:ph idx="1" type="body"/>
          </p:nvPr>
        </p:nvSpPr>
        <p:spPr>
          <a:xfrm>
            <a:off x="415600" y="131717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Real-world dataset examples</a:t>
            </a:r>
            <a:endParaRPr/>
          </a:p>
        </p:txBody>
      </p:sp>
      <p:pic>
        <p:nvPicPr>
          <p:cNvPr descr="https://github.com/TheDatumOrg/TSB-UAD/raw/main/assets/figures_data/display_data.jpg"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24" y="2177956"/>
            <a:ext cx="11614152" cy="28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 txBox="1"/>
          <p:nvPr/>
        </p:nvSpPr>
        <p:spPr>
          <a:xfrm>
            <a:off x="0" y="6581001"/>
            <a:ext cx="46044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TSB-UAD repository.</a:t>
            </a:r>
            <a:endParaRPr/>
          </a:p>
        </p:txBody>
      </p:sp>
      <p:sp>
        <p:nvSpPr>
          <p:cNvPr id="383" name="Google Shape;383;p2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/>
          <p:nvPr/>
        </p:nvSpPr>
        <p:spPr>
          <a:xfrm>
            <a:off x="415601" y="1185706"/>
            <a:ext cx="11360800" cy="5385916"/>
          </a:xfrm>
          <a:prstGeom prst="ellipse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991547" y="1517302"/>
            <a:ext cx="8078875" cy="4300184"/>
          </a:xfrm>
          <a:prstGeom prst="ellipse">
            <a:avLst/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Datasets repositories</a:t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2031586" y="3347415"/>
            <a:ext cx="2753511" cy="1752465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5419579" y="3650515"/>
            <a:ext cx="1425677" cy="727587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973" y="3965719"/>
            <a:ext cx="1840736" cy="4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1740" y="3298227"/>
            <a:ext cx="1166092" cy="116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5"/>
          <p:cNvGrpSpPr/>
          <p:nvPr/>
        </p:nvGrpSpPr>
        <p:grpSpPr>
          <a:xfrm>
            <a:off x="7476266" y="3045289"/>
            <a:ext cx="1214900" cy="1346460"/>
            <a:chOff x="797375" y="1521251"/>
            <a:chExt cx="1214900" cy="1346460"/>
          </a:xfrm>
        </p:grpSpPr>
        <p:pic>
          <p:nvPicPr>
            <p:cNvPr id="396" name="Google Shape;39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4934" y="1521251"/>
              <a:ext cx="1045477" cy="1050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25"/>
            <p:cNvSpPr txBox="1"/>
            <p:nvPr/>
          </p:nvSpPr>
          <p:spPr>
            <a:xfrm>
              <a:off x="797375" y="2516199"/>
              <a:ext cx="1214900" cy="351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6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TSB-UAD</a:t>
              </a:r>
              <a:endParaRPr/>
            </a:p>
          </p:txBody>
        </p:sp>
      </p:grpSp>
      <p:sp>
        <p:nvSpPr>
          <p:cNvPr id="398" name="Google Shape;398;p25"/>
          <p:cNvSpPr/>
          <p:nvPr/>
        </p:nvSpPr>
        <p:spPr>
          <a:xfrm>
            <a:off x="3654230" y="1661734"/>
            <a:ext cx="2753511" cy="1752465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25"/>
          <p:cNvGrpSpPr/>
          <p:nvPr/>
        </p:nvGrpSpPr>
        <p:grpSpPr>
          <a:xfrm>
            <a:off x="4423535" y="1952664"/>
            <a:ext cx="1214900" cy="1313080"/>
            <a:chOff x="1966102" y="2486580"/>
            <a:chExt cx="1214900" cy="1313080"/>
          </a:xfrm>
        </p:grpSpPr>
        <p:pic>
          <p:nvPicPr>
            <p:cNvPr id="400" name="Google Shape;40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50814" y="2486580"/>
              <a:ext cx="1045477" cy="983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25"/>
            <p:cNvSpPr txBox="1"/>
            <p:nvPr/>
          </p:nvSpPr>
          <p:spPr>
            <a:xfrm>
              <a:off x="1966102" y="3448148"/>
              <a:ext cx="1214900" cy="351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6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HEX/UCR</a:t>
              </a:r>
              <a:endParaRPr/>
            </a:p>
          </p:txBody>
        </p:sp>
      </p:grpSp>
      <p:sp>
        <p:nvSpPr>
          <p:cNvPr id="402" name="Google Shape;402;p25"/>
          <p:cNvSpPr/>
          <p:nvPr/>
        </p:nvSpPr>
        <p:spPr>
          <a:xfrm>
            <a:off x="4549886" y="4800333"/>
            <a:ext cx="1425677" cy="727587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520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idx="1" type="body"/>
          </p:nvPr>
        </p:nvSpPr>
        <p:spPr>
          <a:xfrm>
            <a:off x="415600" y="1536633"/>
            <a:ext cx="59078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 methods have better accuracy than forecasting or reconstruction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HEX/UCR Insights</a:t>
            </a:r>
            <a:endParaRPr/>
          </a:p>
        </p:txBody>
      </p:sp>
      <p:sp>
        <p:nvSpPr>
          <p:cNvPr id="410" name="Google Shape;410;p26"/>
          <p:cNvSpPr txBox="1"/>
          <p:nvPr/>
        </p:nvSpPr>
        <p:spPr>
          <a:xfrm>
            <a:off x="0" y="6405090"/>
            <a:ext cx="72448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Renjie Wu and Eamonn J. Keogh. 2020. Current Time Series Anomaly Detection Benchmarks are Flawed and are Creating the Illusion of Progress. IEEE Transactions on Knwoledge &amp; Data Engineering, vol. 35, no. 04, 2023.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7244862" y="6394876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pic>
        <p:nvPicPr>
          <p:cNvPr id="412" name="Google Shape;4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0143" y="0"/>
            <a:ext cx="3754077" cy="631245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/>
          <p:nvPr>
            <p:ph idx="1" type="body"/>
          </p:nvPr>
        </p:nvSpPr>
        <p:spPr>
          <a:xfrm>
            <a:off x="415600" y="1536633"/>
            <a:ext cx="59078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 methods have better accuracy than forecasting or reconstruction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Semi-supervised are NOT outperforming unsupervised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There is no overall winner!</a:t>
            </a:r>
            <a:endParaRPr/>
          </a:p>
        </p:txBody>
      </p:sp>
      <p:sp>
        <p:nvSpPr>
          <p:cNvPr id="419" name="Google Shape;419;p2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TimeEval Insights</a:t>
            </a:r>
            <a:endParaRPr/>
          </a:p>
        </p:txBody>
      </p:sp>
      <p:pic>
        <p:nvPicPr>
          <p:cNvPr id="420" name="Google Shape;4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3463" y="0"/>
            <a:ext cx="58685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0" y="6405090"/>
            <a:ext cx="63825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Sebastian Schmidl, Phillip Wenig, Thorsten Papenbrock: Anomaly Detection in Time Series: A Comprehensive Evaluation. PVLDB 9:(15), 2022. DOI:10.14778/3538598.3538602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TSB-UAD Insights</a:t>
            </a:r>
            <a:endParaRPr/>
          </a:p>
        </p:txBody>
      </p:sp>
      <p:pic>
        <p:nvPicPr>
          <p:cNvPr id="428" name="Google Shape;4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4357" y="0"/>
            <a:ext cx="3687643" cy="621993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415600" y="1536633"/>
            <a:ext cx="47631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methods have better accuracy than forecasting methods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Char char="●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Isolation Forest is very competitive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1" name="Google Shape;431;p28"/>
          <p:cNvSpPr txBox="1"/>
          <p:nvPr/>
        </p:nvSpPr>
        <p:spPr>
          <a:xfrm>
            <a:off x="0" y="6405090"/>
            <a:ext cx="74458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Paparrizos, Yuhao Kang, Paul Boniol, Ruey S. Tsay, Themis Palpanas, and Michael J. Franklin. 2022. TSB-UAD: an end-to-end benchmark suite for univariate time-series anomaly detection. Proc. VLDB Endow. 15, 8 (2022).</a:t>
            </a:r>
            <a:endParaRPr/>
          </a:p>
        </p:txBody>
      </p:sp>
      <p:sp>
        <p:nvSpPr>
          <p:cNvPr id="432" name="Google Shape;432;p28"/>
          <p:cNvSpPr txBox="1"/>
          <p:nvPr/>
        </p:nvSpPr>
        <p:spPr>
          <a:xfrm>
            <a:off x="7445829" y="6394876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idx="1" type="body"/>
          </p:nvPr>
        </p:nvSpPr>
        <p:spPr>
          <a:xfrm>
            <a:off x="415600" y="1536633"/>
            <a:ext cx="47631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 methods have better accuracy than forecasting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Isolation Forest is very competitive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Forecasting methods are good in detecting point anomalies, but bad in detecting subsequence anomalies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There is no overall winner!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TSB-UAD Insights</a:t>
            </a:r>
            <a:endParaRPr/>
          </a:p>
        </p:txBody>
      </p:sp>
      <p:pic>
        <p:nvPicPr>
          <p:cNvPr id="439" name="Google Shape;4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763" y="0"/>
            <a:ext cx="7013237" cy="609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1" name="Google Shape;441;p29"/>
          <p:cNvSpPr txBox="1"/>
          <p:nvPr/>
        </p:nvSpPr>
        <p:spPr>
          <a:xfrm>
            <a:off x="7445829" y="6386121"/>
            <a:ext cx="3754077" cy="471879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sp>
        <p:nvSpPr>
          <p:cNvPr id="442" name="Google Shape;442;p29"/>
          <p:cNvSpPr txBox="1"/>
          <p:nvPr/>
        </p:nvSpPr>
        <p:spPr>
          <a:xfrm>
            <a:off x="0" y="6405090"/>
            <a:ext cx="74458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Paparrizos, Yuhao Kang, Paul Boniol, Ruey S. Tsay, Themis Palpanas, and Michael J. Franklin. 2022. TSB-UAD: an end-to-end benchmark suite for univariate time-series anomaly detection. Proc. VLDB Endow. 15, 8 (2022).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415600" y="1451289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Types of Anomalies</a:t>
            </a:r>
            <a:endParaRPr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Anomaly Detection Methods</a:t>
            </a:r>
            <a:endParaRPr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Example Methods</a:t>
            </a:r>
            <a:endParaRPr/>
          </a:p>
          <a:p>
            <a:pPr indent="-457200" lvl="1" marL="1028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Distance-based: Matrix Profile</a:t>
            </a:r>
            <a:endParaRPr/>
          </a:p>
          <a:p>
            <a:pPr indent="-457200" lvl="1" marL="1028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Tree-based: Isolation Forest</a:t>
            </a:r>
            <a:endParaRPr/>
          </a:p>
          <a:p>
            <a:pPr indent="-457200" lvl="1" marL="1028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Forecasting-based: LSTM-AD</a:t>
            </a:r>
            <a:endParaRPr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Benchmarks &amp; Datasets</a:t>
            </a:r>
            <a:endParaRPr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Performance Comparison</a:t>
            </a:r>
            <a:endParaRPr/>
          </a:p>
          <a:p>
            <a:pPr indent="-4572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de-DE" sz="2400">
                <a:latin typeface="Arial"/>
                <a:ea typeface="Arial"/>
                <a:cs typeface="Arial"/>
                <a:sym typeface="Arial"/>
              </a:rPr>
              <a:t>Outlook</a:t>
            </a:r>
            <a:endParaRPr/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Multivariate Benchmarks are too easy</a:t>
            </a:r>
            <a:endParaRPr/>
          </a:p>
        </p:txBody>
      </p:sp>
      <p:grpSp>
        <p:nvGrpSpPr>
          <p:cNvPr id="448" name="Google Shape;448;p30"/>
          <p:cNvGrpSpPr/>
          <p:nvPr/>
        </p:nvGrpSpPr>
        <p:grpSpPr>
          <a:xfrm>
            <a:off x="1478799" y="1238581"/>
            <a:ext cx="8428157" cy="4934918"/>
            <a:chOff x="0" y="0"/>
            <a:chExt cx="8428156" cy="4934916"/>
          </a:xfrm>
        </p:grpSpPr>
        <p:sp>
          <p:nvSpPr>
            <p:cNvPr id="449" name="Google Shape;449;p30"/>
            <p:cNvSpPr/>
            <p:nvPr/>
          </p:nvSpPr>
          <p:spPr>
            <a:xfrm>
              <a:off x="0" y="0"/>
              <a:ext cx="8428156" cy="330200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 ROC-AUC per time series over all algorithms</a:t>
              </a:r>
              <a:endParaRPr/>
            </a:p>
          </p:txBody>
        </p:sp>
        <p:pic>
          <p:nvPicPr>
            <p:cNvPr descr="Bild" id="450" name="Google Shape;450;p30"/>
            <p:cNvPicPr preferRelativeResize="0"/>
            <p:nvPr/>
          </p:nvPicPr>
          <p:blipFill rotWithShape="1">
            <a:blip r:embed="rId3">
              <a:alphaModFix/>
            </a:blip>
            <a:srcRect b="0" l="0" r="0" t="3076"/>
            <a:stretch/>
          </p:blipFill>
          <p:spPr>
            <a:xfrm>
              <a:off x="0" y="431799"/>
              <a:ext cx="8428156" cy="45031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30"/>
          <p:cNvSpPr txBox="1"/>
          <p:nvPr/>
        </p:nvSpPr>
        <p:spPr>
          <a:xfrm>
            <a:off x="9856879" y="1679889"/>
            <a:ext cx="15815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E27631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9856879" y="2087896"/>
            <a:ext cx="1802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C64F6E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9017000" y="1769533"/>
            <a:ext cx="550333" cy="8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9016999" y="4546599"/>
            <a:ext cx="550333" cy="8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0" y="6333300"/>
            <a:ext cx="9314822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Multivariate Benchmarks are too easy</a:t>
            </a:r>
            <a:endParaRPr/>
          </a:p>
        </p:txBody>
      </p:sp>
      <p:grpSp>
        <p:nvGrpSpPr>
          <p:cNvPr id="462" name="Google Shape;462;p31"/>
          <p:cNvGrpSpPr/>
          <p:nvPr/>
        </p:nvGrpSpPr>
        <p:grpSpPr>
          <a:xfrm>
            <a:off x="1478799" y="1238581"/>
            <a:ext cx="8428157" cy="4934918"/>
            <a:chOff x="0" y="0"/>
            <a:chExt cx="8428156" cy="4934916"/>
          </a:xfrm>
        </p:grpSpPr>
        <p:sp>
          <p:nvSpPr>
            <p:cNvPr id="463" name="Google Shape;463;p31"/>
            <p:cNvSpPr/>
            <p:nvPr/>
          </p:nvSpPr>
          <p:spPr>
            <a:xfrm>
              <a:off x="0" y="0"/>
              <a:ext cx="8428156" cy="330200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 ROC-AUC per time series over all algorithms</a:t>
              </a:r>
              <a:endParaRPr/>
            </a:p>
          </p:txBody>
        </p:sp>
        <p:pic>
          <p:nvPicPr>
            <p:cNvPr descr="Bild" id="464" name="Google Shape;464;p31"/>
            <p:cNvPicPr preferRelativeResize="0"/>
            <p:nvPr/>
          </p:nvPicPr>
          <p:blipFill rotWithShape="1">
            <a:blip r:embed="rId3">
              <a:alphaModFix/>
            </a:blip>
            <a:srcRect b="0" l="0" r="0" t="3076"/>
            <a:stretch/>
          </p:blipFill>
          <p:spPr>
            <a:xfrm>
              <a:off x="0" y="431799"/>
              <a:ext cx="8428156" cy="45031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31"/>
          <p:cNvSpPr txBox="1"/>
          <p:nvPr/>
        </p:nvSpPr>
        <p:spPr>
          <a:xfrm>
            <a:off x="9856879" y="1679889"/>
            <a:ext cx="15815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E27631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9856879" y="2087896"/>
            <a:ext cx="1802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C64F6E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endParaRPr/>
          </a:p>
        </p:txBody>
      </p:sp>
      <p:sp>
        <p:nvSpPr>
          <p:cNvPr id="467" name="Google Shape;467;p31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0" y="6333300"/>
            <a:ext cx="9314822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086" y="1195754"/>
            <a:ext cx="222052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890" y="1195754"/>
            <a:ext cx="2220529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75" name="Google Shape;47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2" y="1195754"/>
            <a:ext cx="221012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76" name="Google Shape;47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1557" y="1195754"/>
            <a:ext cx="211420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77" name="Google Shape;477;p32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5146" y="1195754"/>
            <a:ext cx="217636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79" name="Google Shape;479;p32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Recommended Reads</a:t>
            </a:r>
            <a:endParaRPr/>
          </a:p>
        </p:txBody>
      </p:sp>
      <p:pic>
        <p:nvPicPr>
          <p:cNvPr id="480" name="Google Shape;48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5527" y="3658859"/>
            <a:ext cx="220396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481" name="Google Shape;481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53369" y="3658859"/>
            <a:ext cx="214724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82" name="Google Shape;482;p32"/>
          <p:cNvSpPr/>
          <p:nvPr/>
        </p:nvSpPr>
        <p:spPr>
          <a:xfrm>
            <a:off x="2679346" y="222380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Schmidl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https://doi.org/10.14778/3538598.3538602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6883" y="3658859"/>
            <a:ext cx="2204762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84" name="Google Shape;484;p32"/>
          <p:cNvSpPr/>
          <p:nvPr/>
        </p:nvSpPr>
        <p:spPr>
          <a:xfrm>
            <a:off x="5176154" y="221885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Wenig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ICDEW (2024) </a:t>
            </a: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https://doi.org/10.1109/ICDEW61823.2024.00018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142744" y="221885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Paparrizos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 </a:t>
            </a: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https://doi.org/10.1109/ICDEW61823.2024.00018</a:t>
            </a: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9989326" y="221885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Blázquez-García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ACM Comput Surv (2021)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https://doi.org/10.1145/3444690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6343507" y="468980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Tatbul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NeurIPS (2018)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https://doi.org/10.1145/3444690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8782989" y="4681964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Huet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KDD (2022)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https://doi.org/10.1145/3534678.3539339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3871180" y="4681964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Paparrizos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PVLDB (2022)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https://doi.org/10.14778/3551793.3551830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2"/>
          <p:cNvSpPr/>
          <p:nvPr/>
        </p:nvSpPr>
        <p:spPr>
          <a:xfrm>
            <a:off x="7618997" y="2218859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Sørbø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 Knowl Disc (2024)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https://doi.org/10.1007/s10618-023-00988-8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45941" y="3658859"/>
            <a:ext cx="1888600" cy="2880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92" name="Google Shape;492;p32"/>
          <p:cNvSpPr/>
          <p:nvPr/>
        </p:nvSpPr>
        <p:spPr>
          <a:xfrm>
            <a:off x="1451901" y="4689802"/>
            <a:ext cx="2088000" cy="828000"/>
          </a:xfrm>
          <a:prstGeom prst="rect">
            <a:avLst/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Wu et al.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TKDE (2023)</a:t>
            </a:r>
            <a:br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https://doi.org/10.1109/TKDE.2021.3112126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type="title"/>
          </p:nvPr>
        </p:nvSpPr>
        <p:spPr>
          <a:xfrm>
            <a:off x="1824683" y="2085603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code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1824683" y="2955837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de-D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M.Middlehurst@uea.ac.uk</a:t>
            </a:r>
            <a:endParaRPr/>
          </a:p>
        </p:txBody>
      </p:sp>
      <p:sp>
        <p:nvSpPr>
          <p:cNvPr id="499" name="Google Shape;499;p33"/>
          <p:cNvSpPr txBox="1"/>
          <p:nvPr/>
        </p:nvSpPr>
        <p:spPr>
          <a:xfrm>
            <a:off x="1846717" y="3650098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de-DE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part6_anomaly_detection.ipynb</a:t>
            </a:r>
            <a:endParaRPr/>
          </a:p>
        </p:txBody>
      </p:sp>
      <p:sp>
        <p:nvSpPr>
          <p:cNvPr id="500" name="Google Shape;500;p33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Outlook</a:t>
            </a:r>
            <a:endParaRPr/>
          </a:p>
        </p:txBody>
      </p:sp>
      <p:sp>
        <p:nvSpPr>
          <p:cNvPr id="506" name="Google Shape;506;p34"/>
          <p:cNvSpPr txBox="1"/>
          <p:nvPr>
            <p:ph idx="1" type="body"/>
          </p:nvPr>
        </p:nvSpPr>
        <p:spPr>
          <a:xfrm>
            <a:off x="415600" y="131717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For Research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No one-size-fits-all solution, but already 100s of methods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-DE" sz="1600">
                <a:latin typeface="Arial"/>
                <a:ea typeface="Arial"/>
                <a:cs typeface="Arial"/>
                <a:sym typeface="Arial"/>
              </a:rPr>
              <a:t>Research into automatic method selection and ensembling methods (copy example from Paul)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More and better benchmarks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-DE" sz="1600">
                <a:latin typeface="Arial"/>
                <a:ea typeface="Arial"/>
                <a:cs typeface="Arial"/>
                <a:sym typeface="Arial"/>
              </a:rPr>
              <a:t>Existing benchmark datasets have flaws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-DE" sz="1600">
                <a:latin typeface="Arial"/>
                <a:ea typeface="Arial"/>
                <a:cs typeface="Arial"/>
                <a:sym typeface="Arial"/>
              </a:rPr>
              <a:t>Existing evaluations are biased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LLMs / TS Foundation Models 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Explainability / Precursor Detection / Anomaly Classification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 sz="2000">
                <a:latin typeface="Arial"/>
                <a:ea typeface="Arial"/>
                <a:cs typeface="Arial"/>
                <a:sym typeface="Arial"/>
              </a:rPr>
              <a:t>In Aeon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Add more detectors (especially deep learning)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Char char="●"/>
            </a:pPr>
            <a:r>
              <a:rPr lang="de-DE" sz="2000">
                <a:latin typeface="Arial"/>
                <a:ea typeface="Arial"/>
                <a:cs typeface="Arial"/>
                <a:sym typeface="Arial"/>
              </a:rPr>
              <a:t>Add missing metrics</a:t>
            </a:r>
            <a:endParaRPr/>
          </a:p>
        </p:txBody>
      </p:sp>
      <p:pic>
        <p:nvPicPr>
          <p:cNvPr id="507" name="Google Shape;5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815" y="5335150"/>
            <a:ext cx="1172515" cy="88247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Types of Anomalies</a:t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4587975" y="1645488"/>
            <a:ext cx="30039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Types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551775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2466613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4"/>
          <p:cNvCxnSpPr>
            <a:stCxn id="63" idx="1"/>
            <a:endCxn id="67" idx="0"/>
          </p:cNvCxnSpPr>
          <p:nvPr/>
        </p:nvCxnSpPr>
        <p:spPr>
          <a:xfrm flipH="1">
            <a:off x="2260575" y="1828038"/>
            <a:ext cx="2327400" cy="538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" name="Google Shape;68;p4"/>
          <p:cNvCxnSpPr>
            <a:stCxn id="63" idx="3"/>
            <a:endCxn id="69" idx="0"/>
          </p:cNvCxnSpPr>
          <p:nvPr/>
        </p:nvCxnSpPr>
        <p:spPr>
          <a:xfrm>
            <a:off x="7591875" y="1828038"/>
            <a:ext cx="2296800" cy="538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" name="Google Shape;70;p4"/>
          <p:cNvCxnSpPr>
            <a:stCxn id="63" idx="2"/>
            <a:endCxn id="71" idx="0"/>
          </p:cNvCxnSpPr>
          <p:nvPr/>
        </p:nvCxnSpPr>
        <p:spPr>
          <a:xfrm flipH="1" rot="-5400000">
            <a:off x="5912025" y="2188488"/>
            <a:ext cx="356400" cy="600"/>
          </a:xfrm>
          <a:prstGeom prst="curvedConnector3">
            <a:avLst>
              <a:gd fmla="val 4997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" name="Google Shape;67;p4"/>
          <p:cNvSpPr/>
          <p:nvPr/>
        </p:nvSpPr>
        <p:spPr>
          <a:xfrm>
            <a:off x="1509550" y="2366850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5338850" y="2366838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Subsequence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4"/>
          <p:cNvCxnSpPr>
            <a:stCxn id="67" idx="1"/>
            <a:endCxn id="64" idx="0"/>
          </p:cNvCxnSpPr>
          <p:nvPr/>
        </p:nvCxnSpPr>
        <p:spPr>
          <a:xfrm flipH="1">
            <a:off x="1302850" y="2549400"/>
            <a:ext cx="2067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" name="Google Shape;73;p4"/>
          <p:cNvCxnSpPr>
            <a:stCxn id="67" idx="3"/>
            <a:endCxn id="65" idx="0"/>
          </p:cNvCxnSpPr>
          <p:nvPr/>
        </p:nvCxnSpPr>
        <p:spPr>
          <a:xfrm>
            <a:off x="3011650" y="2549400"/>
            <a:ext cx="2061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" name="Google Shape;74;p4"/>
          <p:cNvSpPr/>
          <p:nvPr/>
        </p:nvSpPr>
        <p:spPr>
          <a:xfrm>
            <a:off x="4381450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6296288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4"/>
          <p:cNvCxnSpPr>
            <a:stCxn id="71" idx="1"/>
            <a:endCxn id="74" idx="0"/>
          </p:cNvCxnSpPr>
          <p:nvPr/>
        </p:nvCxnSpPr>
        <p:spPr>
          <a:xfrm flipH="1">
            <a:off x="5132450" y="2549388"/>
            <a:ext cx="2064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" name="Google Shape;77;p4"/>
          <p:cNvCxnSpPr>
            <a:stCxn id="71" idx="3"/>
            <a:endCxn id="75" idx="0"/>
          </p:cNvCxnSpPr>
          <p:nvPr/>
        </p:nvCxnSpPr>
        <p:spPr>
          <a:xfrm>
            <a:off x="6840950" y="2549388"/>
            <a:ext cx="2064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" name="Google Shape;69;p4"/>
          <p:cNvSpPr/>
          <p:nvPr/>
        </p:nvSpPr>
        <p:spPr>
          <a:xfrm>
            <a:off x="9137675" y="2366850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8211125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10125963" y="2967763"/>
            <a:ext cx="15021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4"/>
          <p:cNvCxnSpPr>
            <a:stCxn id="69" idx="1"/>
            <a:endCxn id="78" idx="0"/>
          </p:cNvCxnSpPr>
          <p:nvPr/>
        </p:nvCxnSpPr>
        <p:spPr>
          <a:xfrm flipH="1">
            <a:off x="8962175" y="2549400"/>
            <a:ext cx="1755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" name="Google Shape;81;p4"/>
          <p:cNvCxnSpPr>
            <a:stCxn id="69" idx="3"/>
            <a:endCxn id="79" idx="0"/>
          </p:cNvCxnSpPr>
          <p:nvPr/>
        </p:nvCxnSpPr>
        <p:spPr>
          <a:xfrm>
            <a:off x="10639775" y="2549400"/>
            <a:ext cx="237300" cy="418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8475" y="3724324"/>
            <a:ext cx="2327401" cy="7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25" y="3724319"/>
            <a:ext cx="2327401" cy="77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8797" y="3724323"/>
            <a:ext cx="2327416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3313" y="4983700"/>
            <a:ext cx="2327425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3972" y="4983698"/>
            <a:ext cx="2327416" cy="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83650" y="4983700"/>
            <a:ext cx="2327425" cy="77080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-1" y="6410188"/>
            <a:ext cx="89621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Phillip Wenig, Sebastian Schmidl, Thorsten Papenbrock: Anomaly Detectors for Multivariate Time Series: The Proof of the Pudding is in the Eating. Proceedings of the International Conference on Data Engineering Workshops (ICDEW), 2024. DOI:10.1109/ICDEW61823.2024.00018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Types of Anomalies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0" y="6479972"/>
            <a:ext cx="7033846" cy="378028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from Boniol et al. Time-Series Anomaly Detection: Overview and New Trends. VLDB 2024</a:t>
            </a:r>
            <a:endParaRPr/>
          </a:p>
        </p:txBody>
      </p:sp>
      <p:grpSp>
        <p:nvGrpSpPr>
          <p:cNvPr id="96" name="Google Shape;96;p5"/>
          <p:cNvGrpSpPr/>
          <p:nvPr/>
        </p:nvGrpSpPr>
        <p:grpSpPr>
          <a:xfrm>
            <a:off x="3965985" y="1121965"/>
            <a:ext cx="4260030" cy="4750187"/>
            <a:chOff x="4483510" y="1296015"/>
            <a:chExt cx="4925960" cy="5212940"/>
          </a:xfrm>
        </p:grpSpPr>
        <p:pic>
          <p:nvPicPr>
            <p:cNvPr id="97" name="Google Shape;97;p5"/>
            <p:cNvPicPr preferRelativeResize="0"/>
            <p:nvPr/>
          </p:nvPicPr>
          <p:blipFill rotWithShape="1">
            <a:blip r:embed="rId3">
              <a:alphaModFix/>
            </a:blip>
            <a:srcRect b="873" l="0" r="0" t="-1"/>
            <a:stretch/>
          </p:blipFill>
          <p:spPr>
            <a:xfrm>
              <a:off x="4638827" y="1319008"/>
              <a:ext cx="4770643" cy="5189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>
              <a:off x="4483510" y="1296015"/>
              <a:ext cx="383458" cy="2261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9026012" y="1299343"/>
              <a:ext cx="383458" cy="2261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Research Domains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2" l="-3294" r="-3246" t="54"/>
          <a:stretch/>
        </p:blipFill>
        <p:spPr>
          <a:xfrm>
            <a:off x="450850" y="1417638"/>
            <a:ext cx="11291888" cy="495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8" name="Google Shape;108;p6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Sebastian Schmidl, Phillip Wenig, Thorsten Papenbrock: Anomaly Detection in Time Series: A Comprehensive Evaluation. PVLDB 9:(15), 2022. DOI:10.14778/3538598.3538602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Learning Type</a:t>
            </a:r>
            <a:endParaRPr/>
          </a:p>
        </p:txBody>
      </p:sp>
      <p:sp>
        <p:nvSpPr>
          <p:cNvPr id="114" name="Google Shape;114;p7"/>
          <p:cNvSpPr txBox="1"/>
          <p:nvPr/>
        </p:nvSpPr>
        <p:spPr>
          <a:xfrm>
            <a:off x="450000" y="1739180"/>
            <a:ext cx="11293294" cy="5020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Semi-Supervised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(Type II </a:t>
            </a:r>
            <a:r>
              <a:rPr b="0" i="0" lang="de-DE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</a:t>
            </a:r>
            <a:r>
              <a:rPr b="0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4892512" y="1092764"/>
            <a:ext cx="1396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8563462" y="1092764"/>
            <a:ext cx="1277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sp>
        <p:nvSpPr>
          <p:cNvPr id="117" name="Google Shape;117;p7"/>
          <p:cNvSpPr txBox="1"/>
          <p:nvPr/>
        </p:nvSpPr>
        <p:spPr>
          <a:xfrm>
            <a:off x="5173899" y="1933467"/>
            <a:ext cx="847048" cy="4290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 b="0" l="14398" r="51732" t="31964"/>
          <a:stretch/>
        </p:blipFill>
        <p:spPr>
          <a:xfrm>
            <a:off x="7721065" y="1641716"/>
            <a:ext cx="2962709" cy="111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 rotWithShape="1">
          <a:blip r:embed="rId5">
            <a:alphaModFix/>
          </a:blip>
          <a:srcRect b="44590" l="21601" r="45151" t="21805"/>
          <a:stretch/>
        </p:blipFill>
        <p:spPr>
          <a:xfrm>
            <a:off x="4116069" y="3412815"/>
            <a:ext cx="2962708" cy="10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 b="0" l="2193" r="66167" t="0"/>
          <a:stretch/>
        </p:blipFill>
        <p:spPr>
          <a:xfrm>
            <a:off x="4102784" y="4668236"/>
            <a:ext cx="2975993" cy="16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14398" r="51732" t="0"/>
          <a:stretch/>
        </p:blipFill>
        <p:spPr>
          <a:xfrm>
            <a:off x="7721065" y="2847287"/>
            <a:ext cx="2962709" cy="16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14398" r="51732" t="0"/>
          <a:stretch/>
        </p:blipFill>
        <p:spPr>
          <a:xfrm>
            <a:off x="7721065" y="4668236"/>
            <a:ext cx="2962709" cy="163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/>
        </p:nvSpPr>
        <p:spPr>
          <a:xfrm>
            <a:off x="448706" y="6420899"/>
            <a:ext cx="59997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[a] Victoria J. Hodge and Jim Austin. 2004. A Survey of Outlier Detection Methodologies. Artificial Intelligence Review, 22, 2, 85–126. doi: 10.1007/s10462-004-4304-y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Detection Methods – by Family</a:t>
            </a:r>
            <a:endParaRPr/>
          </a:p>
        </p:txBody>
      </p:sp>
      <p:sp>
        <p:nvSpPr>
          <p:cNvPr id="130" name="Google Shape;130;p8"/>
          <p:cNvSpPr txBox="1"/>
          <p:nvPr>
            <p:ph idx="1" type="body"/>
          </p:nvPr>
        </p:nvSpPr>
        <p:spPr>
          <a:xfrm>
            <a:off x="1431312" y="1460248"/>
            <a:ext cx="6877051" cy="356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9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400" u="none" cap="none" strike="noStrik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rPr>
              <a:t>Isolation Tree</a:t>
            </a:r>
            <a:endParaRPr b="1" i="0" sz="2400" u="none" cap="none" strike="noStrike">
              <a:solidFill>
                <a:srgbClr val="4600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evice, gauge&#10;&#10;Description automatically generated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559" y="1374694"/>
            <a:ext cx="1974194" cy="66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86" y="2215436"/>
            <a:ext cx="2055740" cy="68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text on a black background&#10;&#10;Description automatically generated" id="133" name="Google Shape;1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6653" y="3083547"/>
            <a:ext cx="1988007" cy="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1253" y="4776197"/>
            <a:ext cx="2038807" cy="684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35" name="Google Shape;13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3831" y="3928925"/>
            <a:ext cx="1993651" cy="6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3831" y="5638625"/>
            <a:ext cx="2016229" cy="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 rotWithShape="1">
          <a:blip r:embed="rId9">
            <a:alphaModFix/>
          </a:blip>
          <a:srcRect b="0" l="0" r="5251" t="0"/>
          <a:stretch/>
        </p:blipFill>
        <p:spPr>
          <a:xfrm>
            <a:off x="939234" y="4965906"/>
            <a:ext cx="28832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10">
            <a:alphaModFix/>
          </a:blip>
          <a:srcRect b="0" l="1" r="6401" t="0"/>
          <a:stretch/>
        </p:blipFill>
        <p:spPr>
          <a:xfrm>
            <a:off x="939982" y="3268802"/>
            <a:ext cx="287574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11">
            <a:alphaModFix/>
          </a:blip>
          <a:srcRect b="0" l="0" r="5491" t="0"/>
          <a:stretch/>
        </p:blipFill>
        <p:spPr>
          <a:xfrm>
            <a:off x="939982" y="157169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12">
            <a:alphaModFix/>
          </a:blip>
          <a:srcRect b="0" l="0" r="6792" t="0"/>
          <a:stretch/>
        </p:blipFill>
        <p:spPr>
          <a:xfrm>
            <a:off x="939982" y="242025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13">
            <a:alphaModFix/>
          </a:blip>
          <a:srcRect b="0" l="1" r="5795" t="0"/>
          <a:stretch/>
        </p:blipFill>
        <p:spPr>
          <a:xfrm>
            <a:off x="939234" y="581445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14">
            <a:alphaModFix/>
          </a:blip>
          <a:srcRect b="0" l="0" r="5261" t="0"/>
          <a:stretch/>
        </p:blipFill>
        <p:spPr>
          <a:xfrm>
            <a:off x="939234" y="4117354"/>
            <a:ext cx="28828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/>
          <p:nvPr/>
        </p:nvSpPr>
        <p:spPr>
          <a:xfrm>
            <a:off x="6066352" y="1383513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ARIMA, DeepAnT, DeepNAP, HealthESN, LSTM-AD, MedianMethod, MTAD-GAT, NumentaHTM, NoveltySVR, OceanWNN, RBForest, RForest, SARIMA, Telemanom, Torsk, Triple ES, XGBoosting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6066352" y="2237406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AE, Bagel, DAE, Donut, EncDec-AD, FFT, IE-CAE, LSTM-VAE, MSCRED, OmniAnomaly, PCI, PCC, RobustPCA, SR, SR-CNN, TAnoGan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6066352" y="3091299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GI, GrammarViz, LaserDBN, MultiHMM, PST, Series2Graph, TARZAN, TSBitmap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6066352" y="3945192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CBLOF, COF, DBStream, HOT SAX, Hybrid KNN, k-Means, KNN, LOF, NormA-SJ, PS-SVM, SAND, SSA, STAMP, STOMP, Sub-LOF, VALMOD, Left STAMPi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6066352" y="4799085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COPOD, DWT-MLEAD, Fast-MCD, HBOS, NF, S-H-ESD, DSPOT, Sub-Fast-MCD</a:t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6066352" y="5652976"/>
            <a:ext cx="4965442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EIF, HIF, IF-LOF, iForest, Sub-IF</a:t>
            </a:r>
            <a:endParaRPr/>
          </a:p>
        </p:txBody>
      </p:sp>
      <p:sp>
        <p:nvSpPr>
          <p:cNvPr id="149" name="Google Shape;149;p8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Parameter: window size 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Anomaly score of each subsequence =</a:t>
            </a:r>
            <a:br>
              <a:rPr lang="de-DE">
                <a:latin typeface="Arial"/>
                <a:ea typeface="Arial"/>
                <a:cs typeface="Arial"/>
                <a:sym typeface="Arial"/>
              </a:rPr>
            </a:br>
            <a:r>
              <a:rPr lang="de-DE">
                <a:latin typeface="Arial"/>
                <a:ea typeface="Arial"/>
                <a:cs typeface="Arial"/>
                <a:sym typeface="Arial"/>
              </a:rPr>
              <a:t>distance to the nearest neighbor subsequence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Z-norm Euclidean distance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Excludes self-matches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Unsupervised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Many variations: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Streaming:			STAMPi, DAMP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Anytime:			STAMP, STOMP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For reoccurring anomalies:	left-STAMP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For multivariate time series:	mSTAMP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415600" y="193617"/>
            <a:ext cx="11360800" cy="58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Distance-based: MatrixProfile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 txBox="1"/>
          <p:nvPr>
            <p:ph idx="12" type="sldNum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-1" y="6410188"/>
            <a:ext cx="75865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Font typeface="Arial"/>
              <a:buNone/>
            </a:pPr>
            <a:r>
              <a:rPr b="0" i="0" lang="de-DE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Chin-Chia Michael Yeh, Yan Zhu, Liudmila Ulanova, Nurjahan Begum, Yifei Ding, Hoang Anh Dau, Diego Furtado Silva, Abdullah Mueen, and Eamonn J. Keogh. 2016. Matrix Prole I: All Pairs Similarity Joins for Time Series. In ICDM.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Matthew Middlehurst</dc:creator>
</cp:coreProperties>
</file>